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oppins Light" panose="020B0502040204020203" pitchFamily="2" charset="0"/>
      <p:regular r:id="rId17"/>
    </p:embeddedFont>
    <p:embeddedFont>
      <p:font typeface="Roboto Light" panose="020F0502020204030204" pitchFamily="2" charset="0"/>
      <p:regular r:id="rId18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3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analyzes customer shopping behavior using transactional data to uncover insights into spending patterns, customer segments, product preferences, and subscription behavior. These insights will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948916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346567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Reward repeat buyers to foster loyalty and move them into the “Loyal” segment.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281332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sales boosts with margin control, especially for discount-dependent products.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 and best-selling products in marketing campaigns.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efforts on high-revenue age groups and express-shipping users for maximum impact.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4833" y="422434"/>
            <a:ext cx="7066121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 &amp; Dataset Summary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74833" y="1283256"/>
            <a:ext cx="229576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Goal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474833" y="1723192"/>
            <a:ext cx="4653558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Uncover insights into spending patterns, customer segments, product preferences, and subscription behavior to guide strategic business decisions.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833" y="2629733"/>
            <a:ext cx="4653558" cy="46535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9391" y="1283256"/>
            <a:ext cx="229576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Details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09391" y="1723192"/>
            <a:ext cx="46535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Rows: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3,900 purchases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09391" y="2021443"/>
            <a:ext cx="4653558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Columns: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18 features (demographics, purchase details, shopping behavior)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09391" y="2564487"/>
            <a:ext cx="46535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Missing Data: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37 values in Review Rating column</a:t>
            </a:r>
            <a:endParaRPr lang="en-US" sz="1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91" y="2981444"/>
            <a:ext cx="4653558" cy="46535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10977086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Exploratory Data Analysis (EDA) in Python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714" y="1716048"/>
            <a:ext cx="1310497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initiated our analysis with comprehensive data preparation and cleaning using Python.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2714" y="2309813"/>
            <a:ext cx="4223028" cy="2384822"/>
          </a:xfrm>
          <a:prstGeom prst="roundRect">
            <a:avLst>
              <a:gd name="adj" fmla="val 6135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2234" y="2309813"/>
            <a:ext cx="121920" cy="2384822"/>
          </a:xfrm>
          <a:prstGeom prst="roundRect">
            <a:avLst>
              <a:gd name="adj" fmla="val 75071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102519" y="2558177"/>
            <a:ext cx="363485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Loading &amp; Initial Exploration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02519" y="3369945"/>
            <a:ext cx="3634859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dataset with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used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structural and summary insights.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3627" y="2309813"/>
            <a:ext cx="4223028" cy="2384822"/>
          </a:xfrm>
          <a:prstGeom prst="roundRect">
            <a:avLst>
              <a:gd name="adj" fmla="val 6135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3147" y="2309813"/>
            <a:ext cx="121920" cy="2384822"/>
          </a:xfrm>
          <a:prstGeom prst="roundRect">
            <a:avLst>
              <a:gd name="adj" fmla="val 75071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5543431" y="2558177"/>
            <a:ext cx="299966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 Data Handling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543431" y="3029426"/>
            <a:ext cx="3634859" cy="106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Imputed missing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Review Rating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values using the median rating per product category.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4539" y="2309813"/>
            <a:ext cx="4223147" cy="2384822"/>
          </a:xfrm>
          <a:prstGeom prst="roundRect">
            <a:avLst>
              <a:gd name="adj" fmla="val 6135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4059" y="2309813"/>
            <a:ext cx="121920" cy="2384822"/>
          </a:xfrm>
          <a:prstGeom prst="roundRect">
            <a:avLst>
              <a:gd name="adj" fmla="val 75071"/>
            </a:avLst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4343" y="2558177"/>
            <a:ext cx="327636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Column Standardization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984343" y="3029426"/>
            <a:ext cx="3634978" cy="106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Renamed columns to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improved readability and documentation.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2714" y="4912519"/>
            <a:ext cx="4223028" cy="2718197"/>
          </a:xfrm>
          <a:prstGeom prst="roundRect">
            <a:avLst>
              <a:gd name="adj" fmla="val 538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2234" y="4912519"/>
            <a:ext cx="121920" cy="2718197"/>
          </a:xfrm>
          <a:prstGeom prst="roundRect">
            <a:avLst>
              <a:gd name="adj" fmla="val 75071"/>
            </a:avLst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1102519" y="5160883"/>
            <a:ext cx="272391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102519" y="5632133"/>
            <a:ext cx="3634859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by binning ages and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from purchase data.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3627" y="4912519"/>
            <a:ext cx="4223028" cy="2718197"/>
          </a:xfrm>
          <a:prstGeom prst="roundRect">
            <a:avLst>
              <a:gd name="adj" fmla="val 538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73147" y="4912519"/>
            <a:ext cx="121920" cy="2718197"/>
          </a:xfrm>
          <a:prstGeom prst="roundRect">
            <a:avLst>
              <a:gd name="adj" fmla="val 75071"/>
            </a:avLst>
          </a:prstGeom>
          <a:solidFill>
            <a:srgbClr val="F2F2F3"/>
          </a:solidFill>
          <a:ln/>
        </p:spPr>
      </p:sp>
      <p:sp>
        <p:nvSpPr>
          <p:cNvPr id="22" name="Text 20"/>
          <p:cNvSpPr/>
          <p:nvPr/>
        </p:nvSpPr>
        <p:spPr>
          <a:xfrm>
            <a:off x="5543431" y="5160883"/>
            <a:ext cx="363485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Consistency &amp; Integration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5543431" y="5972651"/>
            <a:ext cx="3634859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Dropped redundant </a:t>
            </a:r>
            <a:r>
              <a:rPr lang="en-US" sz="17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loaded the cleaned DataFrame into PostgreSQL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985" y="819388"/>
            <a:ext cx="4230172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SQL Analysis Insights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975985" y="1466374"/>
            <a:ext cx="8164830" cy="1381006"/>
          </a:xfrm>
          <a:prstGeom prst="roundRect">
            <a:avLst>
              <a:gd name="adj" fmla="val 42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3503" y="1613892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F2F2F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875" y="1729264"/>
            <a:ext cx="188833" cy="188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3503" y="2173486"/>
            <a:ext cx="17487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Gender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23503" y="2476024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generated significantly more revenue ($157,890) than female customers ($75,191).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975985" y="2987278"/>
            <a:ext cx="8164830" cy="1381006"/>
          </a:xfrm>
          <a:prstGeom prst="roundRect">
            <a:avLst>
              <a:gd name="adj" fmla="val 42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23503" y="3134797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F2F2F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8875" y="3250168"/>
            <a:ext cx="188833" cy="1888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3503" y="3694390"/>
            <a:ext cx="261901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High-Spending Discount Users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23503" y="3996928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Identified 839 customers who used discounts but still spent above the average purchase amount.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975985" y="4508183"/>
            <a:ext cx="8164830" cy="1381006"/>
          </a:xfrm>
          <a:prstGeom prst="roundRect">
            <a:avLst>
              <a:gd name="adj" fmla="val 42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3503" y="4655701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F2F2F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8875" y="4771073"/>
            <a:ext cx="188833" cy="1888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23503" y="5215295"/>
            <a:ext cx="214645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5 Products by Rating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23503" y="5517833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Gloves (3.86), Sandals (3.84), Boots (3.82), Hat (3.80), and Skirt (3.78) had the highest average ratings.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975985" y="6029087"/>
            <a:ext cx="8164830" cy="1381006"/>
          </a:xfrm>
          <a:prstGeom prst="roundRect">
            <a:avLst>
              <a:gd name="adj" fmla="val 42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23503" y="6176605"/>
            <a:ext cx="419695" cy="419695"/>
          </a:xfrm>
          <a:prstGeom prst="roundRect">
            <a:avLst>
              <a:gd name="adj" fmla="val 21785072"/>
            </a:avLst>
          </a:prstGeom>
          <a:solidFill>
            <a:srgbClr val="F2F2F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8875" y="6291977"/>
            <a:ext cx="188833" cy="18883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23503" y="6736199"/>
            <a:ext cx="234076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Type Comparison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23503" y="7038737"/>
            <a:ext cx="7869793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 shipping users had a slightly higher average purchase amount ($60.48) than Standard ($58.46).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7187" y="440174"/>
            <a:ext cx="6387108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&amp; Discount Analysis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257187" y="1339572"/>
            <a:ext cx="378714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Subscribers vs. Non-Subscribers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257187" y="1799273"/>
            <a:ext cx="4862989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Non-subscribers (2847 customers) generated higher total revenue ($170,436) compared to subscribers (1053 customers, $62,645), with similar average spend.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2746415"/>
            <a:ext cx="4862989" cy="4862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7844" y="1339572"/>
            <a:ext cx="360033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Discount-Dependent Products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17844" y="1799273"/>
            <a:ext cx="4862989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Products with the highest percentage of discounted purchases include Hat (50%), Sneakers (49.66%), Coat (49.07%), Sweater (48.17%), and Pants (47.37%).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844" y="2746415"/>
            <a:ext cx="4862989" cy="48629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6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155" y="3425666"/>
            <a:ext cx="11193661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 &amp; Product Performance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428155" y="4565809"/>
            <a:ext cx="3800594" cy="2564963"/>
          </a:xfrm>
          <a:prstGeom prst="roundRect">
            <a:avLst>
              <a:gd name="adj" fmla="val 4278"/>
            </a:avLst>
          </a:prstGeom>
          <a:solidFill>
            <a:srgbClr val="050505"/>
          </a:solidFill>
          <a:ln/>
        </p:spPr>
      </p:sp>
      <p:sp>
        <p:nvSpPr>
          <p:cNvPr id="5" name="Shape 2"/>
          <p:cNvSpPr/>
          <p:nvPr/>
        </p:nvSpPr>
        <p:spPr>
          <a:xfrm>
            <a:off x="1428155" y="4542949"/>
            <a:ext cx="3800594" cy="91440"/>
          </a:xfrm>
          <a:prstGeom prst="roundRect">
            <a:avLst>
              <a:gd name="adj" fmla="val 85502"/>
            </a:avLst>
          </a:prstGeom>
          <a:solidFill>
            <a:srgbClr val="F2F2F3"/>
          </a:solidFill>
          <a:ln/>
        </p:spPr>
      </p:sp>
      <p:sp>
        <p:nvSpPr>
          <p:cNvPr id="6" name="Shape 3"/>
          <p:cNvSpPr/>
          <p:nvPr/>
        </p:nvSpPr>
        <p:spPr>
          <a:xfrm>
            <a:off x="3049191" y="4286607"/>
            <a:ext cx="558403" cy="558403"/>
          </a:xfrm>
          <a:prstGeom prst="roundRect">
            <a:avLst>
              <a:gd name="adj" fmla="val 163753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3216712" y="4426148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637109" y="5031105"/>
            <a:ext cx="2843689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637109" y="5433536"/>
            <a:ext cx="338268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classified into Loyal (3116), Returning (701), and New (83) segments based on purchase history.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414843" y="4565809"/>
            <a:ext cx="3800594" cy="2564963"/>
          </a:xfrm>
          <a:prstGeom prst="roundRect">
            <a:avLst>
              <a:gd name="adj" fmla="val 4278"/>
            </a:avLst>
          </a:prstGeom>
          <a:solidFill>
            <a:srgbClr val="050505"/>
          </a:solidFill>
          <a:ln/>
        </p:spPr>
      </p:sp>
      <p:sp>
        <p:nvSpPr>
          <p:cNvPr id="11" name="Shape 8"/>
          <p:cNvSpPr/>
          <p:nvPr/>
        </p:nvSpPr>
        <p:spPr>
          <a:xfrm>
            <a:off x="5414843" y="4542949"/>
            <a:ext cx="3800594" cy="91440"/>
          </a:xfrm>
          <a:prstGeom prst="roundRect">
            <a:avLst>
              <a:gd name="adj" fmla="val 85502"/>
            </a:avLst>
          </a:prstGeom>
          <a:solidFill>
            <a:srgbClr val="F2F2F3"/>
          </a:solidFill>
          <a:ln/>
        </p:spPr>
      </p:sp>
      <p:sp>
        <p:nvSpPr>
          <p:cNvPr id="12" name="Shape 9"/>
          <p:cNvSpPr/>
          <p:nvPr/>
        </p:nvSpPr>
        <p:spPr>
          <a:xfrm>
            <a:off x="7035879" y="4286607"/>
            <a:ext cx="558403" cy="558403"/>
          </a:xfrm>
          <a:prstGeom prst="roundRect">
            <a:avLst>
              <a:gd name="adj" fmla="val 163753"/>
            </a:avLst>
          </a:prstGeom>
          <a:solidFill>
            <a:srgbClr val="F2F2F3"/>
          </a:solidFill>
          <a:ln/>
        </p:spPr>
      </p:sp>
      <p:sp>
        <p:nvSpPr>
          <p:cNvPr id="13" name="Text 10"/>
          <p:cNvSpPr/>
          <p:nvPr/>
        </p:nvSpPr>
        <p:spPr>
          <a:xfrm>
            <a:off x="7203400" y="4426148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623798" y="5031105"/>
            <a:ext cx="309753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Products per Category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623798" y="5433536"/>
            <a:ext cx="3382685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Identified top 3 products in Accessories (Jewelry, Sunglasses, Belt), Clothing (Blouse, Pants, Shirt), Footwear (Sandals, Shoes, Sneakers), and Outerwear (Jacket, Coat).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401532" y="4565809"/>
            <a:ext cx="3800594" cy="2564963"/>
          </a:xfrm>
          <a:prstGeom prst="roundRect">
            <a:avLst>
              <a:gd name="adj" fmla="val 4278"/>
            </a:avLst>
          </a:prstGeom>
          <a:solidFill>
            <a:srgbClr val="050505"/>
          </a:solidFill>
          <a:ln/>
        </p:spPr>
      </p:sp>
      <p:sp>
        <p:nvSpPr>
          <p:cNvPr id="17" name="Shape 14"/>
          <p:cNvSpPr/>
          <p:nvPr/>
        </p:nvSpPr>
        <p:spPr>
          <a:xfrm>
            <a:off x="9401532" y="4542949"/>
            <a:ext cx="3800594" cy="91440"/>
          </a:xfrm>
          <a:prstGeom prst="roundRect">
            <a:avLst>
              <a:gd name="adj" fmla="val 85502"/>
            </a:avLst>
          </a:prstGeom>
          <a:solidFill>
            <a:srgbClr val="F2F2F3"/>
          </a:solidFill>
          <a:ln/>
        </p:spPr>
      </p:sp>
      <p:sp>
        <p:nvSpPr>
          <p:cNvPr id="18" name="Shape 15"/>
          <p:cNvSpPr/>
          <p:nvPr/>
        </p:nvSpPr>
        <p:spPr>
          <a:xfrm>
            <a:off x="11022568" y="4286607"/>
            <a:ext cx="558403" cy="558403"/>
          </a:xfrm>
          <a:prstGeom prst="roundRect">
            <a:avLst>
              <a:gd name="adj" fmla="val 163753"/>
            </a:avLst>
          </a:prstGeom>
          <a:solidFill>
            <a:srgbClr val="F2F2F3"/>
          </a:solidFill>
          <a:ln/>
        </p:spPr>
      </p:sp>
      <p:sp>
        <p:nvSpPr>
          <p:cNvPr id="19" name="Text 16"/>
          <p:cNvSpPr/>
          <p:nvPr/>
        </p:nvSpPr>
        <p:spPr>
          <a:xfrm>
            <a:off x="11190089" y="4426148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610487" y="5031105"/>
            <a:ext cx="3382685" cy="581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Repeat Buyers &amp; Subscriptions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9610487" y="5724287"/>
            <a:ext cx="338268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Repeat buyers (&gt;5 purchases) are more likely to be non-subscribers (2518) than subscribers (958).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6578" y="449342"/>
            <a:ext cx="4637008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Age Group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78" y="1286947"/>
            <a:ext cx="10337244" cy="578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6578" y="7259598"/>
            <a:ext cx="10337244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 Adults contribute the highest total revenue, followed closely by Middle-aged customers, indicating strong purchasing power across these demographics.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 BI Dashboard: Customer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interactive Power BI dashboard visualizes key metrics and insights, offering dynamic filtering by Subscription Status, Gender, Category, and Shipping Type.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2231" y="408861"/>
            <a:ext cx="7166967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Dashboard Key Metrics &amp; Visualizations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612231" y="1245275"/>
            <a:ext cx="223063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Metrics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612231" y="1672828"/>
            <a:ext cx="452151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3.9K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612231" y="1962745"/>
            <a:ext cx="452151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Avg. Purchase: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$59.76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612231" y="2252663"/>
            <a:ext cx="452151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Avg. Review: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3.75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31" y="2657832"/>
            <a:ext cx="4521518" cy="452151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4033" y="1245275"/>
            <a:ext cx="223063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Visualizations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04033" y="1672828"/>
            <a:ext cx="452151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% by Subscription: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27% Yes, 73% No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4033" y="1962745"/>
            <a:ext cx="4521518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by Category: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Clothing (100K), Accessories (80K), Footwear (40K), Outerwear (20K)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4033" y="2490549"/>
            <a:ext cx="4521518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by Age Group: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Young Adult (1000), Middle-aged (900), Senior (800), Adult (700)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33" y="3133606"/>
            <a:ext cx="4521518" cy="4521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683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Roboto Light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Shahab Iqbal</cp:lastModifiedBy>
  <cp:revision>1</cp:revision>
  <dcterms:created xsi:type="dcterms:W3CDTF">2026-01-18T18:45:45Z</dcterms:created>
  <dcterms:modified xsi:type="dcterms:W3CDTF">2026-01-18T18:49:06Z</dcterms:modified>
</cp:coreProperties>
</file>